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71" r:id="rId5"/>
    <p:sldId id="270" r:id="rId6"/>
    <p:sldId id="260" r:id="rId7"/>
    <p:sldId id="274" r:id="rId8"/>
    <p:sldId id="276" r:id="rId9"/>
    <p:sldId id="261" r:id="rId10"/>
    <p:sldId id="262" r:id="rId11"/>
    <p:sldId id="263" r:id="rId12"/>
    <p:sldId id="264" r:id="rId13"/>
    <p:sldId id="265" r:id="rId14"/>
    <p:sldId id="266" r:id="rId15"/>
    <p:sldId id="267" r:id="rId16"/>
    <p:sldId id="268" r:id="rId17"/>
    <p:sldId id="269" r:id="rId18"/>
    <p:sldId id="275" r:id="rId19"/>
    <p:sldId id="277" r:id="rId20"/>
    <p:sldId id="278" r:id="rId21"/>
    <p:sldId id="280" r:id="rId22"/>
    <p:sldId id="279"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9"/>
    <p:restoredTop sz="94719"/>
  </p:normalViewPr>
  <p:slideViewPr>
    <p:cSldViewPr snapToGrid="0">
      <p:cViewPr varScale="1">
        <p:scale>
          <a:sx n="186" d="100"/>
          <a:sy n="186" d="100"/>
        </p:scale>
        <p:origin x="224" y="16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LRhbcDzbGSU&amp;t=2361"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LRhbcDzbGSU&amp;t=381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5ad6b469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5ad6b469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dirty="0"/>
              <a:t>MC </a:t>
            </a:r>
            <a:r>
              <a:rPr lang="en-US" dirty="0" err="1"/>
              <a:t>Frontalot</a:t>
            </a:r>
            <a:r>
              <a:rPr lang="en-US" dirty="0"/>
              <a:t> - It Is Pitch Dark</a:t>
            </a:r>
          </a:p>
          <a:p>
            <a:pPr marL="0" lvl="0" indent="0" algn="l" rtl="0">
              <a:lnSpc>
                <a:spcPct val="115000"/>
              </a:lnSpc>
              <a:spcBef>
                <a:spcPts val="600"/>
              </a:spcBef>
              <a:spcAft>
                <a:spcPts val="0"/>
              </a:spcAft>
              <a:buNone/>
            </a:pPr>
            <a:r>
              <a:rPr lang="en-US" dirty="0"/>
              <a:t>https://</a:t>
            </a:r>
            <a:r>
              <a:rPr lang="en-US" dirty="0" err="1"/>
              <a:t>www.youtube.com</a:t>
            </a:r>
            <a:r>
              <a:rPr lang="en-US" dirty="0"/>
              <a:t>/</a:t>
            </a:r>
            <a:r>
              <a:rPr lang="en-US" dirty="0" err="1"/>
              <a:t>watch?v</a:t>
            </a:r>
            <a:r>
              <a:rPr lang="en-US" dirty="0"/>
              <a:t>=4nigRT2KmCE </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1fc10556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1fc1055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 model is typically implemented in the interactive fiction program as some type of graph or tree with associated procedures.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5ad6b4699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5ad6b469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5ad6b4699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5ad6b469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  Reddit user ion_bond </a:t>
            </a:r>
            <a:br>
              <a:rPr lang="en"/>
            </a:br>
            <a:r>
              <a:rPr lang="en"/>
              <a:t>Source URL: https://www.reddit.com/r/zork/comments/5ximil/zork_map_mit_version_fantastic_game_i_spent_some/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5ad6b4699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5ad6b469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ad6b469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ad6b469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Verbs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hlinkClick r:id="rId3"/>
              </a:rPr>
              <a:t>https://www.youtube.com/watch?v=LRhbcDzbGSU&amp;t=2361</a:t>
            </a:r>
            <a:endParaRPr lang="en-US" dirty="0"/>
          </a:p>
          <a:p>
            <a:pPr marL="158750" indent="0">
              <a:buNone/>
            </a:pPr>
            <a:r>
              <a:rPr lang="en-US" dirty="0"/>
              <a:t>4 minute clip – end at </a:t>
            </a:r>
            <a:r>
              <a:rPr lang="en-US" sz="1100" b="1" i="0" u="none" strike="noStrike" cap="none" dirty="0">
                <a:solidFill>
                  <a:srgbClr val="000000"/>
                </a:solidFill>
                <a:effectLst/>
                <a:latin typeface="Arial"/>
                <a:ea typeface="Arial"/>
                <a:cs typeface="Arial"/>
                <a:sym typeface="Arial"/>
              </a:rPr>
              <a:t>43:25 (kill the player)</a:t>
            </a:r>
            <a:endParaRPr lang="en-US" dirty="0"/>
          </a:p>
          <a:p>
            <a:pPr marL="158750" indent="0">
              <a:buNone/>
            </a:pPr>
            <a:r>
              <a:rPr lang="en-US" sz="1100" b="1" i="0" u="none" strike="noStrike" cap="none" dirty="0">
                <a:solidFill>
                  <a:srgbClr val="000000"/>
                </a:solidFill>
                <a:effectLst/>
                <a:latin typeface="Arial"/>
                <a:ea typeface="Arial"/>
                <a:cs typeface="Arial"/>
                <a:sym typeface="Arial"/>
              </a:rPr>
              <a:t>39:20 - Language understanding difficulty </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41:30 - ELIZA</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43:10 - potential end point (after you’ve implemented it yourself, your perspective changes)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43:25 - potential end point (we just killed the player)</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3446050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071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Puzzles – 2 minutes. </a:t>
            </a:r>
            <a:r>
              <a:rPr lang="en-US" dirty="0">
                <a:hlinkClick r:id="rId3"/>
              </a:rPr>
              <a:t>https://www.youtube.com/watch?v=LRhbcDzbGSU&amp;t=3819</a:t>
            </a:r>
            <a:endParaRPr lang="en-US" sz="1100" b="0" i="0" u="none" strike="noStrike" cap="none" dirty="0">
              <a:solidFill>
                <a:srgbClr val="000000"/>
              </a:solidFill>
              <a:effectLst/>
              <a:latin typeface="Arial"/>
              <a:ea typeface="Arial"/>
              <a:cs typeface="Arial"/>
              <a:sym typeface="Arial"/>
            </a:endParaRPr>
          </a:p>
          <a:p>
            <a:pPr marL="158750" indent="0" algn="l">
              <a:buNone/>
            </a:pPr>
            <a:r>
              <a:rPr lang="en-US" sz="1100" b="0" i="0" u="none" strike="noStrike" cap="none" dirty="0">
                <a:solidFill>
                  <a:srgbClr val="000000"/>
                </a:solidFill>
                <a:effectLst/>
                <a:latin typeface="Arial"/>
                <a:ea typeface="Arial"/>
                <a:cs typeface="Arial"/>
                <a:sym typeface="Arial"/>
              </a:rPr>
              <a:t>103:50 - </a:t>
            </a:r>
            <a:r>
              <a:rPr lang="en-US" sz="1100" b="0" i="0" u="none" strike="noStrike" cap="none" dirty="0" err="1">
                <a:solidFill>
                  <a:srgbClr val="000000"/>
                </a:solidFill>
                <a:effectLst/>
                <a:latin typeface="Arial"/>
                <a:ea typeface="Arial"/>
                <a:cs typeface="Arial"/>
                <a:sym typeface="Arial"/>
              </a:rPr>
              <a:t>narrative+puzzles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End. 105:56 </a:t>
            </a:r>
            <a:r>
              <a:rPr lang="en-US" sz="1100" b="1" i="0" u="none" strike="noStrike" cap="none" dirty="0">
                <a:solidFill>
                  <a:srgbClr val="000000"/>
                </a:solidFill>
                <a:effectLst/>
                <a:latin typeface="Arial"/>
                <a:ea typeface="Arial"/>
                <a:cs typeface="Arial"/>
                <a:sym typeface="Arial"/>
              </a:rPr>
              <a:t>The actual act of winning is trivial</a:t>
            </a:r>
          </a:p>
          <a:p>
            <a:pPr marL="158750" indent="0">
              <a:buNone/>
            </a:pPr>
            <a:endParaRPr lang="en-US" dirty="0"/>
          </a:p>
        </p:txBody>
      </p:sp>
    </p:spTree>
    <p:extLst>
      <p:ext uri="{BB962C8B-B14F-4D97-AF65-F5344CB8AC3E}">
        <p14:creationId xmlns:p14="http://schemas.microsoft.com/office/powerpoint/2010/main" val="3373999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0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www.youtube.com</a:t>
            </a:r>
            <a:r>
              <a:rPr lang="en-US" dirty="0"/>
              <a:t>/</a:t>
            </a:r>
            <a:r>
              <a:rPr lang="en-US" dirty="0" err="1"/>
              <a:t>watch?v</a:t>
            </a:r>
            <a:r>
              <a:rPr lang="en-US" dirty="0"/>
              <a:t>=</a:t>
            </a:r>
            <a:r>
              <a:rPr lang="en-US" dirty="0" err="1"/>
              <a:t>LRhbcDzbGSU&amp;t</a:t>
            </a:r>
            <a:r>
              <a:rPr lang="en-US" dirty="0"/>
              <a:t>=3955</a:t>
            </a:r>
          </a:p>
          <a:p>
            <a:pPr marL="158750" indent="0">
              <a:buNone/>
            </a:pPr>
            <a:r>
              <a:rPr lang="en-US" sz="1100" b="0" i="0" u="none" strike="noStrike" cap="none" dirty="0">
                <a:solidFill>
                  <a:srgbClr val="000000"/>
                </a:solidFill>
                <a:effectLst/>
                <a:latin typeface="Arial"/>
                <a:ea typeface="Arial"/>
                <a:cs typeface="Arial"/>
                <a:sym typeface="Arial"/>
              </a:rPr>
              <a:t>Narratives (The quest – 1 minute)</a:t>
            </a:r>
          </a:p>
          <a:p>
            <a:pPr marL="158750" indent="0">
              <a:buNone/>
            </a:pPr>
            <a:r>
              <a:rPr lang="en-US" sz="1100" b="0" i="0" u="none" strike="noStrike" cap="none" dirty="0">
                <a:solidFill>
                  <a:srgbClr val="000000"/>
                </a:solidFill>
                <a:effectLst/>
                <a:latin typeface="Arial"/>
                <a:ea typeface="Arial"/>
                <a:cs typeface="Arial"/>
                <a:sym typeface="Arial"/>
              </a:rPr>
              <a:t>105:55 - Robert Pinsky </a:t>
            </a:r>
          </a:p>
          <a:p>
            <a:pPr marL="158750" indent="0">
              <a:buNone/>
            </a:pPr>
            <a:r>
              <a:rPr lang="en-US" sz="1100" b="0" i="0" u="none" strike="noStrike" cap="none" dirty="0">
                <a:solidFill>
                  <a:srgbClr val="000000"/>
                </a:solidFill>
                <a:effectLst/>
                <a:latin typeface="Arial"/>
                <a:ea typeface="Arial"/>
                <a:cs typeface="Arial"/>
                <a:sym typeface="Arial"/>
              </a:rPr>
              <a:t>107:06 - potential end  - </a:t>
            </a:r>
            <a:r>
              <a:rPr lang="en-US" sz="1100" b="1" i="0" u="none" strike="noStrike" cap="none" dirty="0">
                <a:solidFill>
                  <a:srgbClr val="000000"/>
                </a:solidFill>
                <a:effectLst/>
                <a:latin typeface="Arial"/>
                <a:ea typeface="Arial"/>
                <a:cs typeface="Arial"/>
                <a:sym typeface="Arial"/>
              </a:rPr>
              <a:t>The imagery was very traditional</a:t>
            </a:r>
          </a:p>
          <a:p>
            <a:pPr marL="158750" indent="0">
              <a:buNone/>
            </a:pPr>
            <a:endParaRPr lang="en-US" dirty="0"/>
          </a:p>
        </p:txBody>
      </p:sp>
    </p:spTree>
    <p:extLst>
      <p:ext uri="{BB962C8B-B14F-4D97-AF65-F5344CB8AC3E}">
        <p14:creationId xmlns:p14="http://schemas.microsoft.com/office/powerpoint/2010/main" val="326504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d43c44f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d43c44f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possess the Onyx Medallion, turn to 319.</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https://</a:t>
            </a:r>
            <a:r>
              <a:rPr lang="en-US" dirty="0" err="1"/>
              <a:t>www.seanmichaelragan.com</a:t>
            </a:r>
            <a:r>
              <a:rPr lang="en-US" dirty="0"/>
              <a:t>/html/[2008-03-07]_</a:t>
            </a:r>
            <a:r>
              <a:rPr lang="en-US" dirty="0" err="1"/>
              <a:t>Choose_Your_Own_Adventure_book_as_directed_graph.shtml</a:t>
            </a:r>
            <a:endParaRPr lang="en-US" dirty="0"/>
          </a:p>
          <a:p>
            <a:endParaRPr lang="en-US" dirty="0"/>
          </a:p>
        </p:txBody>
      </p:sp>
    </p:spTree>
    <p:extLst>
      <p:ext uri="{BB962C8B-B14F-4D97-AF65-F5344CB8AC3E}">
        <p14:creationId xmlns:p14="http://schemas.microsoft.com/office/powerpoint/2010/main" val="179915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www.youtube.com</a:t>
            </a:r>
            <a:r>
              <a:rPr lang="en-US" dirty="0"/>
              <a:t>/</a:t>
            </a:r>
            <a:r>
              <a:rPr lang="en-US" dirty="0" err="1"/>
              <a:t>watch?v</a:t>
            </a:r>
            <a:r>
              <a:rPr lang="en-US" dirty="0"/>
              <a:t>=</a:t>
            </a:r>
            <a:r>
              <a:rPr lang="en-US" dirty="0" err="1"/>
              <a:t>LRhbcDzbGSU&amp;t</a:t>
            </a:r>
            <a:r>
              <a:rPr lang="en-US" dirty="0"/>
              <a:t>=3398</a:t>
            </a:r>
          </a:p>
          <a:p>
            <a:pPr marL="158750" indent="0">
              <a:buNone/>
            </a:pPr>
            <a:r>
              <a:rPr lang="en-US" dirty="0"/>
              <a:t>Start at  </a:t>
            </a:r>
            <a:r>
              <a:rPr lang="en-US" sz="1100" b="0" i="0" u="none" strike="noStrike" cap="none" dirty="0">
                <a:solidFill>
                  <a:srgbClr val="000000"/>
                </a:solidFill>
                <a:effectLst/>
                <a:latin typeface="Arial"/>
                <a:ea typeface="Arial"/>
                <a:cs typeface="Arial"/>
                <a:sym typeface="Arial"/>
              </a:rPr>
              <a:t>56:38 - Best computer you can get is your brain / joy of reading + </a:t>
            </a:r>
            <a:r>
              <a:rPr lang="en-US" sz="1100" b="0" i="0" u="none" strike="noStrike" cap="none" dirty="0" err="1">
                <a:solidFill>
                  <a:srgbClr val="000000"/>
                </a:solidFill>
                <a:effectLst/>
                <a:latin typeface="Arial"/>
                <a:ea typeface="Arial"/>
                <a:cs typeface="Arial"/>
                <a:sym typeface="Arial"/>
              </a:rPr>
              <a:t>stori</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End at  58:21 - Potential end point </a:t>
            </a:r>
            <a:r>
              <a:rPr lang="en-US" sz="1100" b="1" i="0" u="none" strike="noStrike" cap="none" dirty="0">
                <a:solidFill>
                  <a:srgbClr val="000000"/>
                </a:solidFill>
                <a:effectLst/>
                <a:latin typeface="Arial"/>
                <a:ea typeface="Arial"/>
                <a:cs typeface="Arial"/>
                <a:sym typeface="Arial"/>
              </a:rPr>
              <a:t>(“A story can have meaningful consequences … in a way that had never been seen before”)</a:t>
            </a:r>
          </a:p>
          <a:p>
            <a:pPr marL="158750" indent="0">
              <a:buNone/>
            </a:pPr>
            <a:endParaRPr lang="en-US" dirty="0"/>
          </a:p>
        </p:txBody>
      </p:sp>
    </p:spTree>
    <p:extLst>
      <p:ext uri="{BB962C8B-B14F-4D97-AF65-F5344CB8AC3E}">
        <p14:creationId xmlns:p14="http://schemas.microsoft.com/office/powerpoint/2010/main" val="415560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d1fc1055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d1fc105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d1fc10556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d1fc1055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d1fc10556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d1fc1055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4nigRT2KmCE"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hyperlink" Target="https://www.youtube.com/watch?v=4nigRT2KmCE"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www.youtube.com/watch?v=LRhbcDzbGSU&amp;t=2361"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s://www.youtube.com/watch?v=LRhbcDzbGSU&amp;t=3819"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https://www.youtube.com/watch?v=LRhbcDzbGSU&amp;t=395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youtube.com/watch?v=LRhbcDzbGSU&amp;t=339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Front geeked around for an evening in a basement in Massachusetts. It got filmed in HD. Then Jason Scott made a whole video out of it. The song and the video are in service of Jason's upcoming documentary about text adventures, Get Lamp, but you get to enjoy it now. Peek the cameo by Steve Meretzky." title="MC Frontalot - It Is Pitch Dark">
            <a:hlinkClick r:id="rId3"/>
          </p:cNvPr>
          <p:cNvPicPr preferRelativeResize="0"/>
          <p:nvPr/>
        </p:nvPicPr>
        <p:blipFill>
          <a:blip r:embed="rId4">
            <a:alphaModFix/>
          </a:blip>
          <a:stretch>
            <a:fillRect/>
          </a:stretch>
        </p:blipFill>
        <p:spPr>
          <a:xfrm>
            <a:off x="0" y="-857231"/>
            <a:ext cx="9144000" cy="6857969"/>
          </a:xfrm>
          <a:prstGeom prst="rect">
            <a:avLst/>
          </a:prstGeom>
          <a:noFill/>
          <a:ln>
            <a:noFill/>
          </a:ln>
        </p:spPr>
      </p:pic>
      <p:sp>
        <p:nvSpPr>
          <p:cNvPr id="2" name="Rectangle 1">
            <a:extLst>
              <a:ext uri="{FF2B5EF4-FFF2-40B4-BE49-F238E27FC236}">
                <a16:creationId xmlns:a16="http://schemas.microsoft.com/office/drawing/2014/main" id="{6310ED4E-A154-FF48-9708-5E1247F890B1}"/>
              </a:ext>
            </a:extLst>
          </p:cNvPr>
          <p:cNvSpPr/>
          <p:nvPr/>
        </p:nvSpPr>
        <p:spPr>
          <a:xfrm>
            <a:off x="72571" y="4835723"/>
            <a:ext cx="2542684" cy="307777"/>
          </a:xfrm>
          <a:prstGeom prst="rect">
            <a:avLst/>
          </a:prstGeom>
        </p:spPr>
        <p:txBody>
          <a:bodyPr wrap="none">
            <a:spAutoFit/>
          </a:bodyPr>
          <a:lstStyle/>
          <a:p>
            <a:r>
              <a:rPr lang="en-US" dirty="0">
                <a:hlinkClick r:id="rId5"/>
              </a:rPr>
              <a:t>MC Frontalot - It Is Pitch Dark</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p:txBody>
      </p:sp>
      <p:sp>
        <p:nvSpPr>
          <p:cNvPr id="99" name="Google Shape;99;p19"/>
          <p:cNvSpPr txBox="1">
            <a:spLocks noGrp="1"/>
          </p:cNvSpPr>
          <p:nvPr>
            <p:ph type="body" idx="1"/>
          </p:nvPr>
        </p:nvSpPr>
        <p:spPr>
          <a:xfrm>
            <a:off x="311700" y="1152475"/>
            <a:ext cx="6742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Will it rain tomorrow?  Set an alarm for 6:30a.m.  Play music from They Might Be Giants.  How many pints are in a gallon?  Add blueberries to my shopping list.  When did </a:t>
            </a:r>
            <a:br>
              <a:rPr lang="en"/>
            </a:br>
            <a:r>
              <a:rPr lang="en"/>
              <a:t>California become a state? When is the Winter </a:t>
            </a:r>
            <a:br>
              <a:rPr lang="en"/>
            </a:br>
            <a:r>
              <a:rPr lang="en"/>
              <a:t>solstace?  What is the weather like in Hawaii this </a:t>
            </a:r>
            <a:br>
              <a:rPr lang="en"/>
            </a:br>
            <a:r>
              <a:rPr lang="en"/>
              <a:t>weekend?  Turn off the lights. Open the pod bay </a:t>
            </a:r>
            <a:br>
              <a:rPr lang="en"/>
            </a:br>
            <a:r>
              <a:rPr lang="en"/>
              <a:t>doors.</a:t>
            </a:r>
            <a:endParaRPr/>
          </a:p>
        </p:txBody>
      </p:sp>
      <p:grpSp>
        <p:nvGrpSpPr>
          <p:cNvPr id="100" name="Google Shape;100;p19"/>
          <p:cNvGrpSpPr/>
          <p:nvPr/>
        </p:nvGrpSpPr>
        <p:grpSpPr>
          <a:xfrm>
            <a:off x="2443937" y="484625"/>
            <a:ext cx="7250678" cy="5143501"/>
            <a:chOff x="2562987" y="713350"/>
            <a:chExt cx="7250678" cy="5143501"/>
          </a:xfrm>
        </p:grpSpPr>
        <p:pic>
          <p:nvPicPr>
            <p:cNvPr id="101" name="Google Shape;101;p19"/>
            <p:cNvPicPr preferRelativeResize="0"/>
            <p:nvPr/>
          </p:nvPicPr>
          <p:blipFill>
            <a:blip r:embed="rId3">
              <a:alphaModFix/>
            </a:blip>
            <a:stretch>
              <a:fillRect/>
            </a:stretch>
          </p:blipFill>
          <p:spPr>
            <a:xfrm>
              <a:off x="7669003" y="850625"/>
              <a:ext cx="1346875" cy="3895152"/>
            </a:xfrm>
            <a:prstGeom prst="rect">
              <a:avLst/>
            </a:prstGeom>
            <a:noFill/>
            <a:ln>
              <a:noFill/>
            </a:ln>
          </p:spPr>
        </p:pic>
        <p:pic>
          <p:nvPicPr>
            <p:cNvPr id="102" name="Google Shape;102;p19"/>
            <p:cNvPicPr preferRelativeResize="0"/>
            <p:nvPr/>
          </p:nvPicPr>
          <p:blipFill>
            <a:blip r:embed="rId4">
              <a:alphaModFix/>
            </a:blip>
            <a:stretch>
              <a:fillRect/>
            </a:stretch>
          </p:blipFill>
          <p:spPr>
            <a:xfrm>
              <a:off x="2562987" y="713350"/>
              <a:ext cx="7250678" cy="5143501"/>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a:p>
            <a:pPr marL="0" lvl="0" indent="0" algn="l" rtl="0">
              <a:spcBef>
                <a:spcPts val="0"/>
              </a:spcBef>
              <a:spcAft>
                <a:spcPts val="0"/>
              </a:spcAft>
              <a:buNone/>
            </a:pPr>
            <a:endParaRPr/>
          </a:p>
        </p:txBody>
      </p:sp>
      <p:pic>
        <p:nvPicPr>
          <p:cNvPr id="108" name="Google Shape;108;p20"/>
          <p:cNvPicPr preferRelativeResize="0"/>
          <p:nvPr/>
        </p:nvPicPr>
        <p:blipFill>
          <a:blip r:embed="rId3">
            <a:alphaModFix/>
          </a:blip>
          <a:stretch>
            <a:fillRect/>
          </a:stretch>
        </p:blipFill>
        <p:spPr>
          <a:xfrm>
            <a:off x="311700" y="1201150"/>
            <a:ext cx="4401000" cy="3098575"/>
          </a:xfrm>
          <a:prstGeom prst="rect">
            <a:avLst/>
          </a:prstGeom>
          <a:noFill/>
          <a:ln>
            <a:noFill/>
          </a:ln>
        </p:spPr>
      </p:pic>
      <p:pic>
        <p:nvPicPr>
          <p:cNvPr id="109" name="Google Shape;109;p20"/>
          <p:cNvPicPr preferRelativeResize="0"/>
          <p:nvPr/>
        </p:nvPicPr>
        <p:blipFill>
          <a:blip r:embed="rId4">
            <a:alphaModFix/>
          </a:blip>
          <a:stretch>
            <a:fillRect/>
          </a:stretch>
        </p:blipFill>
        <p:spPr>
          <a:xfrm>
            <a:off x="4800575" y="1201150"/>
            <a:ext cx="3861153" cy="3098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32950" y="-18175"/>
            <a:ext cx="9209899" cy="5179843"/>
          </a:xfrm>
          <a:prstGeom prst="rect">
            <a:avLst/>
          </a:prstGeom>
          <a:noFill/>
          <a:ln>
            <a:noFill/>
          </a:ln>
        </p:spPr>
      </p:pic>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Simulated World</a:t>
            </a:r>
            <a:endParaRPr/>
          </a:p>
        </p:txBody>
      </p:sp>
      <p:sp>
        <p:nvSpPr>
          <p:cNvPr id="116" name="Google Shape;11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dirty="0">
                <a:solidFill>
                  <a:srgbClr val="FFFFFF"/>
                </a:solidFill>
              </a:rPr>
              <a:t>What’s the difference between a conversational agent and a work of interactive fiction?  </a:t>
            </a:r>
            <a:r>
              <a:rPr lang="en" b="1" dirty="0">
                <a:solidFill>
                  <a:srgbClr val="FFFFFF"/>
                </a:solidFill>
              </a:rPr>
              <a:t>The simulated world.</a:t>
            </a:r>
            <a:endParaRPr b="1" dirty="0">
              <a:solidFill>
                <a:srgbClr val="FFFFFF"/>
              </a:solidFill>
            </a:endParaRPr>
          </a:p>
          <a:p>
            <a:pPr marL="0" lvl="0" indent="0">
              <a:spcBef>
                <a:spcPts val="1600"/>
              </a:spcBef>
              <a:spcAft>
                <a:spcPts val="1600"/>
              </a:spcAft>
              <a:buNone/>
            </a:pPr>
            <a:r>
              <a:rPr lang="en" dirty="0">
                <a:solidFill>
                  <a:srgbClr val="FFFFFF"/>
                </a:solidFill>
              </a:rPr>
              <a:t>It represents the physical environment, and things like</a:t>
            </a:r>
            <a:br>
              <a:rPr lang="en" dirty="0">
                <a:solidFill>
                  <a:srgbClr val="FFFFFF"/>
                </a:solidFill>
              </a:rPr>
            </a:br>
            <a:r>
              <a:rPr lang="en" dirty="0">
                <a:solidFill>
                  <a:srgbClr val="FFFFFF"/>
                </a:solidFill>
              </a:rPr>
              <a:t>• Settings or locations</a:t>
            </a:r>
            <a:br>
              <a:rPr lang="en" dirty="0">
                <a:solidFill>
                  <a:srgbClr val="FFFFFF"/>
                </a:solidFill>
              </a:rPr>
            </a:br>
            <a:r>
              <a:rPr lang="en" dirty="0">
                <a:solidFill>
                  <a:srgbClr val="FFFFFF"/>
                </a:solidFill>
              </a:rPr>
              <a:t>• Physical objects in each setting</a:t>
            </a:r>
            <a:br>
              <a:rPr lang="en" dirty="0">
                <a:solidFill>
                  <a:srgbClr val="FFFFFF"/>
                </a:solidFill>
              </a:rPr>
            </a:br>
            <a:r>
              <a:rPr lang="en" dirty="0">
                <a:solidFill>
                  <a:srgbClr val="FFFFFF"/>
                </a:solidFill>
              </a:rPr>
              <a:t>• The player’s character </a:t>
            </a:r>
            <a:br>
              <a:rPr lang="en" dirty="0">
                <a:solidFill>
                  <a:srgbClr val="FFFFFF"/>
                </a:solidFill>
              </a:rPr>
            </a:br>
            <a:r>
              <a:rPr lang="en" dirty="0">
                <a:solidFill>
                  <a:srgbClr val="FFFFFF"/>
                </a:solidFill>
              </a:rPr>
              <a:t>• </a:t>
            </a:r>
            <a:r>
              <a:rPr lang="en-US" dirty="0">
                <a:solidFill>
                  <a:srgbClr val="FFFFFF"/>
                </a:solidFill>
              </a:rPr>
              <a:t>Non-player c</a:t>
            </a:r>
            <a:r>
              <a:rPr lang="en" dirty="0" err="1">
                <a:solidFill>
                  <a:srgbClr val="FFFFFF"/>
                </a:solidFill>
              </a:rPr>
              <a:t>haracters</a:t>
            </a:r>
            <a:br>
              <a:rPr lang="en" dirty="0">
                <a:solidFill>
                  <a:srgbClr val="FFFFFF"/>
                </a:solidFill>
              </a:rPr>
            </a:br>
            <a:r>
              <a:rPr lang="en" dirty="0">
                <a:solidFill>
                  <a:srgbClr val="FFFFFF"/>
                </a:solidFill>
              </a:rPr>
              <a:t>It also represents and simulates the physical laws of the environment.</a:t>
            </a:r>
            <a:endParaRPr dirty="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Locations</a:t>
            </a:r>
            <a:endParaRPr/>
          </a:p>
        </p:txBody>
      </p:sp>
      <p:sp>
        <p:nvSpPr>
          <p:cNvPr id="122" name="Google Shape;122;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23" name="Google Shape;123;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3">
            <a:alphaModFix/>
          </a:blip>
          <a:srcRect l="7880" t="9141" r="8458" b="6994"/>
          <a:stretch/>
        </p:blipFill>
        <p:spPr>
          <a:xfrm>
            <a:off x="0" y="-5830"/>
            <a:ext cx="9144000" cy="51551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Objects</a:t>
            </a:r>
            <a:endParaRPr/>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Verbs</a:t>
            </a:r>
            <a:endParaRPr/>
          </a:p>
        </p:txBody>
      </p:sp>
      <p:sp>
        <p:nvSpPr>
          <p:cNvPr id="141" name="Google Shape;141;p2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2" name="Google Shape;142;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r="34768"/>
          <a:stretch/>
        </p:blipFill>
        <p:spPr>
          <a:xfrm>
            <a:off x="0" y="-36725"/>
            <a:ext cx="4669325" cy="5368587"/>
          </a:xfrm>
          <a:prstGeom prst="rect">
            <a:avLst/>
          </a:prstGeom>
          <a:noFill/>
          <a:ln>
            <a:noFill/>
          </a:ln>
        </p:spPr>
      </p:pic>
      <p:pic>
        <p:nvPicPr>
          <p:cNvPr id="148" name="Google Shape;148;p26"/>
          <p:cNvPicPr preferRelativeResize="0"/>
          <p:nvPr/>
        </p:nvPicPr>
        <p:blipFill rotWithShape="1">
          <a:blip r:embed="rId4">
            <a:alphaModFix/>
          </a:blip>
          <a:srcRect l="40376"/>
          <a:stretch/>
        </p:blipFill>
        <p:spPr>
          <a:xfrm>
            <a:off x="4669325" y="-35100"/>
            <a:ext cx="4386550" cy="551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ED53C-AA18-8146-B503-E3DE8670B8A4}"/>
              </a:ext>
            </a:extLst>
          </p:cNvPr>
          <p:cNvPicPr>
            <a:picLocks noChangeAspect="1"/>
          </p:cNvPicPr>
          <p:nvPr/>
        </p:nvPicPr>
        <p:blipFill>
          <a:blip r:embed="rId3"/>
          <a:stretch>
            <a:fillRect/>
          </a:stretch>
        </p:blipFill>
        <p:spPr>
          <a:xfrm>
            <a:off x="0" y="0"/>
            <a:ext cx="9144000" cy="5148422"/>
          </a:xfrm>
          <a:prstGeom prst="rect">
            <a:avLst/>
          </a:prstGeom>
        </p:spPr>
      </p:pic>
      <p:sp>
        <p:nvSpPr>
          <p:cNvPr id="5" name="Rectangle 4">
            <a:extLst>
              <a:ext uri="{FF2B5EF4-FFF2-40B4-BE49-F238E27FC236}">
                <a16:creationId xmlns:a16="http://schemas.microsoft.com/office/drawing/2014/main" id="{B4B1AA29-CBF3-1648-9D3A-1CD1BD067441}"/>
              </a:ext>
            </a:extLst>
          </p:cNvPr>
          <p:cNvSpPr/>
          <p:nvPr/>
        </p:nvSpPr>
        <p:spPr>
          <a:xfrm>
            <a:off x="1954251" y="4835723"/>
            <a:ext cx="5235498" cy="307777"/>
          </a:xfrm>
          <a:prstGeom prst="rect">
            <a:avLst/>
          </a:prstGeom>
        </p:spPr>
        <p:txBody>
          <a:bodyPr wrap="squar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=2361</a:t>
            </a:r>
            <a:endParaRPr lang="en-US" dirty="0"/>
          </a:p>
        </p:txBody>
      </p:sp>
    </p:spTree>
    <p:extLst>
      <p:ext uri="{BB962C8B-B14F-4D97-AF65-F5344CB8AC3E}">
        <p14:creationId xmlns:p14="http://schemas.microsoft.com/office/powerpoint/2010/main" val="1076387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Puzzles</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212062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Adventure Games</a:t>
            </a:r>
            <a:endParaRPr/>
          </a:p>
        </p:txBody>
      </p:sp>
      <p:sp>
        <p:nvSpPr>
          <p:cNvPr id="60" name="Google Shape;60;p14"/>
          <p:cNvSpPr txBox="1">
            <a:spLocks noGrp="1"/>
          </p:cNvSpPr>
          <p:nvPr>
            <p:ph type="subTitle" idx="1"/>
          </p:nvPr>
        </p:nvSpPr>
        <p:spPr>
          <a:xfrm>
            <a:off x="311700" y="283412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Daphne Ippolito </a:t>
            </a:r>
            <a:endParaRPr/>
          </a:p>
          <a:p>
            <a:pPr marL="0" lvl="0" indent="0" algn="ctr" rtl="0">
              <a:spcBef>
                <a:spcPts val="0"/>
              </a:spcBef>
              <a:spcAft>
                <a:spcPts val="0"/>
              </a:spcAft>
              <a:buNone/>
            </a:pPr>
            <a:r>
              <a:rPr lang="en"/>
              <a:t>Chris Callison-Burch</a:t>
            </a:r>
            <a:endParaRPr/>
          </a:p>
          <a:p>
            <a:pPr marL="0" lvl="0" indent="0" algn="ctr" rtl="0">
              <a:spcBef>
                <a:spcPts val="0"/>
              </a:spcBef>
              <a:spcAft>
                <a:spcPts val="0"/>
              </a:spcAft>
              <a:buNone/>
            </a:pPr>
            <a:endParaRPr/>
          </a:p>
          <a:p>
            <a:pPr marL="0" lvl="0" indent="0" algn="ctr" rtl="0">
              <a:spcBef>
                <a:spcPts val="0"/>
              </a:spcBef>
              <a:spcAft>
                <a:spcPts val="0"/>
              </a:spcAft>
              <a:buNone/>
            </a:pPr>
            <a:r>
              <a:rPr lang="en"/>
              <a:t>http://interactive-fiction-class.org</a:t>
            </a:r>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person, shelf, laptop&#10;&#10;Description automatically generated">
            <a:extLst>
              <a:ext uri="{FF2B5EF4-FFF2-40B4-BE49-F238E27FC236}">
                <a16:creationId xmlns:a16="http://schemas.microsoft.com/office/drawing/2014/main" id="{2393C6D7-0A10-D548-BC78-8D91F009F3D0}"/>
              </a:ext>
            </a:extLst>
          </p:cNvPr>
          <p:cNvPicPr>
            <a:picLocks noChangeAspect="1"/>
          </p:cNvPicPr>
          <p:nvPr/>
        </p:nvPicPr>
        <p:blipFill>
          <a:blip r:embed="rId3"/>
          <a:stretch>
            <a:fillRect/>
          </a:stretch>
        </p:blipFill>
        <p:spPr>
          <a:xfrm>
            <a:off x="6341" y="0"/>
            <a:ext cx="9131318" cy="5143500"/>
          </a:xfrm>
          <a:prstGeom prst="rect">
            <a:avLst/>
          </a:prstGeom>
        </p:spPr>
      </p:pic>
      <p:sp>
        <p:nvSpPr>
          <p:cNvPr id="4" name="Rectangle 3">
            <a:extLst>
              <a:ext uri="{FF2B5EF4-FFF2-40B4-BE49-F238E27FC236}">
                <a16:creationId xmlns:a16="http://schemas.microsoft.com/office/drawing/2014/main" id="{F2F78E94-5552-ED47-811B-FEF5166F2E31}"/>
              </a:ext>
            </a:extLst>
          </p:cNvPr>
          <p:cNvSpPr/>
          <p:nvPr/>
        </p:nvSpPr>
        <p:spPr>
          <a:xfrm>
            <a:off x="1866614" y="4835723"/>
            <a:ext cx="5015450" cy="307777"/>
          </a:xfrm>
          <a:prstGeom prst="rect">
            <a:avLst/>
          </a:prstGeom>
        </p:spPr>
        <p:txBody>
          <a:bodyPr wrap="squar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=3819</a:t>
            </a:r>
            <a:endParaRPr lang="en-US" dirty="0"/>
          </a:p>
        </p:txBody>
      </p:sp>
    </p:spTree>
    <p:extLst>
      <p:ext uri="{BB962C8B-B14F-4D97-AF65-F5344CB8AC3E}">
        <p14:creationId xmlns:p14="http://schemas.microsoft.com/office/powerpoint/2010/main" val="2969758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Stories</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67358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photo, man, holding&#10;&#10;Description automatically generated">
            <a:extLst>
              <a:ext uri="{FF2B5EF4-FFF2-40B4-BE49-F238E27FC236}">
                <a16:creationId xmlns:a16="http://schemas.microsoft.com/office/drawing/2014/main" id="{D745E4AD-DC81-1E4D-A167-13C4E5534A11}"/>
              </a:ext>
            </a:extLst>
          </p:cNvPr>
          <p:cNvPicPr>
            <a:picLocks noChangeAspect="1"/>
          </p:cNvPicPr>
          <p:nvPr/>
        </p:nvPicPr>
        <p:blipFill>
          <a:blip r:embed="rId3"/>
          <a:stretch>
            <a:fillRect/>
          </a:stretch>
        </p:blipFill>
        <p:spPr>
          <a:xfrm>
            <a:off x="1979" y="0"/>
            <a:ext cx="9140042" cy="5143500"/>
          </a:xfrm>
          <a:prstGeom prst="rect">
            <a:avLst/>
          </a:prstGeom>
        </p:spPr>
      </p:pic>
      <p:sp>
        <p:nvSpPr>
          <p:cNvPr id="2" name="TextBox 1">
            <a:extLst>
              <a:ext uri="{FF2B5EF4-FFF2-40B4-BE49-F238E27FC236}">
                <a16:creationId xmlns:a16="http://schemas.microsoft.com/office/drawing/2014/main" id="{E3F5EBAF-DEAC-EE4D-885D-037A86C79CAC}"/>
              </a:ext>
            </a:extLst>
          </p:cNvPr>
          <p:cNvSpPr txBox="1"/>
          <p:nvPr/>
        </p:nvSpPr>
        <p:spPr>
          <a:xfrm>
            <a:off x="2124855" y="4835723"/>
            <a:ext cx="4894289" cy="307777"/>
          </a:xfrm>
          <a:prstGeom prst="rect">
            <a:avLst/>
          </a:prstGeom>
          <a:noFill/>
        </p:spPr>
        <p:txBody>
          <a:bodyPr wrap="none" rtlCol="0">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=3955</a:t>
            </a:r>
            <a:endParaRPr lang="en-US" dirty="0"/>
          </a:p>
        </p:txBody>
      </p:sp>
    </p:spTree>
    <p:extLst>
      <p:ext uri="{BB962C8B-B14F-4D97-AF65-F5344CB8AC3E}">
        <p14:creationId xmlns:p14="http://schemas.microsoft.com/office/powerpoint/2010/main" val="146968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455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1970s, “Choose your own adventure” books grew in popularity.</a:t>
            </a:r>
            <a:endParaRPr dirty="0"/>
          </a:p>
          <a:p>
            <a:pPr marL="0" lvl="0" indent="0" algn="l" rtl="0">
              <a:spcBef>
                <a:spcPts val="1600"/>
              </a:spcBef>
              <a:spcAft>
                <a:spcPts val="0"/>
              </a:spcAft>
              <a:buNone/>
            </a:pPr>
            <a:endParaRPr dirty="0"/>
          </a:p>
        </p:txBody>
      </p:sp>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Paper Interactive Fiction</a:t>
            </a:r>
            <a:endParaRPr/>
          </a:p>
        </p:txBody>
      </p:sp>
      <p:pic>
        <p:nvPicPr>
          <p:cNvPr id="67" name="Google Shape;67;p15"/>
          <p:cNvPicPr preferRelativeResize="0"/>
          <p:nvPr/>
        </p:nvPicPr>
        <p:blipFill>
          <a:blip r:embed="rId3">
            <a:alphaModFix/>
          </a:blip>
          <a:stretch>
            <a:fillRect/>
          </a:stretch>
        </p:blipFill>
        <p:spPr>
          <a:xfrm>
            <a:off x="5323000" y="513974"/>
            <a:ext cx="3215250" cy="2057776"/>
          </a:xfrm>
          <a:prstGeom prst="rect">
            <a:avLst/>
          </a:prstGeom>
          <a:noFill/>
          <a:ln>
            <a:noFill/>
          </a:ln>
        </p:spPr>
      </p:pic>
      <p:pic>
        <p:nvPicPr>
          <p:cNvPr id="68" name="Google Shape;68;p15"/>
          <p:cNvPicPr preferRelativeResize="0"/>
          <p:nvPr/>
        </p:nvPicPr>
        <p:blipFill>
          <a:blip r:embed="rId4">
            <a:alphaModFix/>
          </a:blip>
          <a:stretch>
            <a:fillRect/>
          </a:stretch>
        </p:blipFill>
        <p:spPr>
          <a:xfrm>
            <a:off x="5322999" y="2706000"/>
            <a:ext cx="3088778" cy="2211575"/>
          </a:xfrm>
          <a:prstGeom prst="rect">
            <a:avLst/>
          </a:prstGeom>
          <a:noFill/>
          <a:ln>
            <a:noFill/>
          </a:ln>
        </p:spPr>
      </p:pic>
      <p:pic>
        <p:nvPicPr>
          <p:cNvPr id="69" name="Google Shape;69;p15"/>
          <p:cNvPicPr preferRelativeResize="0"/>
          <p:nvPr/>
        </p:nvPicPr>
        <p:blipFill>
          <a:blip r:embed="rId5">
            <a:alphaModFix/>
          </a:blip>
          <a:stretch>
            <a:fillRect/>
          </a:stretch>
        </p:blipFill>
        <p:spPr>
          <a:xfrm>
            <a:off x="486875" y="2101450"/>
            <a:ext cx="3854955" cy="2891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FE594D-F333-E746-BBCD-1F7E7B108DE0}"/>
              </a:ext>
            </a:extLst>
          </p:cNvPr>
          <p:cNvPicPr>
            <a:picLocks noChangeAspect="1"/>
          </p:cNvPicPr>
          <p:nvPr/>
        </p:nvPicPr>
        <p:blipFill>
          <a:blip r:embed="rId3"/>
          <a:stretch>
            <a:fillRect/>
          </a:stretch>
        </p:blipFill>
        <p:spPr>
          <a:xfrm>
            <a:off x="3439889" y="0"/>
            <a:ext cx="5662740" cy="5143500"/>
          </a:xfrm>
          <a:prstGeom prst="rect">
            <a:avLst/>
          </a:prstGeom>
        </p:spPr>
      </p:pic>
      <p:pic>
        <p:nvPicPr>
          <p:cNvPr id="7" name="Picture 6">
            <a:extLst>
              <a:ext uri="{FF2B5EF4-FFF2-40B4-BE49-F238E27FC236}">
                <a16:creationId xmlns:a16="http://schemas.microsoft.com/office/drawing/2014/main" id="{4CEECD26-369D-7A47-B3FE-717DB1F2A27F}"/>
              </a:ext>
            </a:extLst>
          </p:cNvPr>
          <p:cNvPicPr>
            <a:picLocks noChangeAspect="1"/>
          </p:cNvPicPr>
          <p:nvPr/>
        </p:nvPicPr>
        <p:blipFill>
          <a:blip r:embed="rId4"/>
          <a:stretch>
            <a:fillRect/>
          </a:stretch>
        </p:blipFill>
        <p:spPr>
          <a:xfrm>
            <a:off x="3375" y="0"/>
            <a:ext cx="3079102" cy="5143500"/>
          </a:xfrm>
          <a:prstGeom prst="rect">
            <a:avLst/>
          </a:prstGeom>
        </p:spPr>
      </p:pic>
    </p:spTree>
    <p:extLst>
      <p:ext uri="{BB962C8B-B14F-4D97-AF65-F5344CB8AC3E}">
        <p14:creationId xmlns:p14="http://schemas.microsoft.com/office/powerpoint/2010/main" val="297033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D23E-FB09-1A4C-B49F-164955B3A282}"/>
              </a:ext>
            </a:extLst>
          </p:cNvPr>
          <p:cNvSpPr>
            <a:spLocks noGrp="1"/>
          </p:cNvSpPr>
          <p:nvPr>
            <p:ph type="title"/>
          </p:nvPr>
        </p:nvSpPr>
        <p:spPr/>
        <p:txBody>
          <a:bodyPr/>
          <a:lstStyle/>
          <a:p>
            <a:r>
              <a:rPr lang="en-US" dirty="0"/>
              <a:t>Paper &amp; Pencil Interactive Fiction</a:t>
            </a:r>
          </a:p>
        </p:txBody>
      </p:sp>
      <p:pic>
        <p:nvPicPr>
          <p:cNvPr id="5" name="Picture 4">
            <a:extLst>
              <a:ext uri="{FF2B5EF4-FFF2-40B4-BE49-F238E27FC236}">
                <a16:creationId xmlns:a16="http://schemas.microsoft.com/office/drawing/2014/main" id="{FB5BC636-24EB-BA4A-B279-4AC99A417C1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130158" y="2039061"/>
            <a:ext cx="4272445" cy="2395064"/>
          </a:xfrm>
          <a:prstGeom prst="rect">
            <a:avLst/>
          </a:prstGeom>
        </p:spPr>
      </p:pic>
      <p:pic>
        <p:nvPicPr>
          <p:cNvPr id="9" name="Picture 8">
            <a:extLst>
              <a:ext uri="{FF2B5EF4-FFF2-40B4-BE49-F238E27FC236}">
                <a16:creationId xmlns:a16="http://schemas.microsoft.com/office/drawing/2014/main" id="{122ADDF1-D916-5C4E-A925-5C7D471490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00" b="90467" l="2667" r="96800">
                        <a14:foregroundMark x1="13200" y1="64467" x2="4800" y2="60400"/>
                        <a14:foregroundMark x1="4800" y1="60400" x2="6933" y2="41600"/>
                        <a14:foregroundMark x1="6933" y1="41600" x2="9200" y2="51000"/>
                        <a14:foregroundMark x1="9200" y1="51000" x2="7667" y2="60800"/>
                        <a14:foregroundMark x1="7667" y1="60800" x2="9267" y2="60133"/>
                        <a14:foregroundMark x1="9533" y1="61867" x2="6600" y2="61867"/>
                        <a14:foregroundMark x1="6600" y1="85067" x2="6867" y2="77200"/>
                        <a14:foregroundMark x1="3333" y1="83733" x2="2667" y2="84133"/>
                        <a14:foregroundMark x1="58800" y1="90267" x2="68267" y2="90533"/>
                        <a14:foregroundMark x1="68267" y1="90533" x2="58933" y2="88733"/>
                        <a14:foregroundMark x1="58933" y1="88733" x2="58800" y2="88600"/>
                        <a14:foregroundMark x1="78067" y1="76667" x2="90933" y2="61933"/>
                        <a14:foregroundMark x1="90933" y1="61933" x2="92067" y2="52733"/>
                        <a14:foregroundMark x1="92067" y1="52733" x2="74133" y2="46400"/>
                        <a14:foregroundMark x1="74133" y1="46400" x2="64733" y2="45867"/>
                        <a14:foregroundMark x1="64733" y1="45867" x2="57333" y2="47800"/>
                        <a14:foregroundMark x1="93667" y1="58867" x2="96800" y2="53733"/>
                        <a14:foregroundMark x1="94800" y1="53200" x2="95333" y2="53467"/>
                        <a14:foregroundMark x1="44333" y1="55067" x2="45000" y2="54267"/>
                        <a14:foregroundMark x1="45133" y1="54133" x2="45133" y2="54133"/>
                        <a14:foregroundMark x1="48533" y1="51467" x2="49067" y2="51467"/>
                        <a14:foregroundMark x1="50133" y1="48467" x2="49733" y2="45600"/>
                        <a14:foregroundMark x1="42400" y1="47467" x2="43600" y2="46933"/>
                        <a14:foregroundMark x1="42800" y1="52133" x2="44333" y2="49933"/>
                        <a14:foregroundMark x1="45667" y1="55533" x2="44733" y2="53467"/>
                        <a14:foregroundMark x1="39267" y1="54800" x2="40333" y2="54267"/>
                        <a14:foregroundMark x1="36533" y1="51600" x2="36867" y2="50200"/>
                        <a14:foregroundMark x1="34933" y1="46133" x2="33400" y2="15733"/>
                        <a14:foregroundMark x1="33400" y1="15733" x2="37800" y2="7467"/>
                        <a14:foregroundMark x1="37800" y1="7467" x2="57133" y2="5400"/>
                        <a14:foregroundMark x1="57133" y1="5400" x2="62733" y2="13000"/>
                        <a14:foregroundMark x1="62733" y1="13000" x2="58467" y2="41400"/>
                        <a14:foregroundMark x1="58467" y1="41400" x2="35600" y2="45333"/>
                        <a14:foregroundMark x1="41267" y1="46667" x2="41400" y2="46067"/>
                        <a14:foregroundMark x1="44667" y1="46267" x2="44200" y2="45333"/>
                        <a14:foregroundMark x1="38600" y1="49667" x2="38800" y2="49733"/>
                      </a14:backgroundRemoval>
                    </a14:imgEffect>
                  </a14:imgLayer>
                </a14:imgProps>
              </a:ext>
            </a:extLst>
          </a:blip>
          <a:stretch>
            <a:fillRect/>
          </a:stretch>
        </p:blipFill>
        <p:spPr>
          <a:xfrm>
            <a:off x="4456392" y="89036"/>
            <a:ext cx="5307969" cy="5307969"/>
          </a:xfrm>
          <a:prstGeom prst="rect">
            <a:avLst/>
          </a:prstGeom>
        </p:spPr>
      </p:pic>
      <p:sp>
        <p:nvSpPr>
          <p:cNvPr id="12" name="Google Shape;65;p15">
            <a:extLst>
              <a:ext uri="{FF2B5EF4-FFF2-40B4-BE49-F238E27FC236}">
                <a16:creationId xmlns:a16="http://schemas.microsoft.com/office/drawing/2014/main" id="{7020AE8C-6BE5-5144-86EE-4538CA0D0A4A}"/>
              </a:ext>
            </a:extLst>
          </p:cNvPr>
          <p:cNvSpPr txBox="1">
            <a:spLocks/>
          </p:cNvSpPr>
          <p:nvPr/>
        </p:nvSpPr>
        <p:spPr>
          <a:xfrm>
            <a:off x="309834" y="1017725"/>
            <a:ext cx="455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None/>
            </a:pPr>
            <a:r>
              <a:rPr lang="en-US" dirty="0"/>
              <a:t>Dungeons &amp; Dragons is a fantasy tabletop role playing game first published in 1974.</a:t>
            </a:r>
          </a:p>
          <a:p>
            <a:pPr marL="0" indent="0">
              <a:buNone/>
            </a:pPr>
            <a:endParaRPr lang="en-US" dirty="0"/>
          </a:p>
        </p:txBody>
      </p:sp>
    </p:spTree>
    <p:extLst>
      <p:ext uri="{BB962C8B-B14F-4D97-AF65-F5344CB8AC3E}">
        <p14:creationId xmlns:p14="http://schemas.microsoft.com/office/powerpoint/2010/main" val="1163718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Games Before Graphics</a:t>
            </a:r>
            <a:endParaRPr/>
          </a:p>
        </p:txBody>
      </p:sp>
      <p:sp>
        <p:nvSpPr>
          <p:cNvPr id="86" name="Google Shape;86;p17"/>
          <p:cNvSpPr txBox="1">
            <a:spLocks noGrp="1"/>
          </p:cNvSpPr>
          <p:nvPr>
            <p:ph type="body" idx="1"/>
          </p:nvPr>
        </p:nvSpPr>
        <p:spPr>
          <a:xfrm>
            <a:off x="311700" y="1152475"/>
            <a:ext cx="8520600" cy="955105"/>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Interactive Fiction/Text Adventure Games were the best-selling computer games of the 1980s.  A company called Infocom created the most popular titles.</a:t>
            </a:r>
            <a:endParaRPr dirty="0"/>
          </a:p>
        </p:txBody>
      </p:sp>
      <p:pic>
        <p:nvPicPr>
          <p:cNvPr id="2" name="Picture 1">
            <a:extLst>
              <a:ext uri="{FF2B5EF4-FFF2-40B4-BE49-F238E27FC236}">
                <a16:creationId xmlns:a16="http://schemas.microsoft.com/office/drawing/2014/main" id="{40F49D59-4E48-E647-A09D-A1FD863FF371}"/>
              </a:ext>
            </a:extLst>
          </p:cNvPr>
          <p:cNvPicPr>
            <a:picLocks noChangeAspect="1"/>
          </p:cNvPicPr>
          <p:nvPr/>
        </p:nvPicPr>
        <p:blipFill>
          <a:blip r:embed="rId3"/>
          <a:stretch>
            <a:fillRect/>
          </a:stretch>
        </p:blipFill>
        <p:spPr>
          <a:xfrm>
            <a:off x="-143755" y="2216306"/>
            <a:ext cx="2414180" cy="2927194"/>
          </a:xfrm>
          <a:prstGeom prst="rect">
            <a:avLst/>
          </a:prstGeom>
        </p:spPr>
      </p:pic>
      <p:pic>
        <p:nvPicPr>
          <p:cNvPr id="3" name="Picture 2">
            <a:extLst>
              <a:ext uri="{FF2B5EF4-FFF2-40B4-BE49-F238E27FC236}">
                <a16:creationId xmlns:a16="http://schemas.microsoft.com/office/drawing/2014/main" id="{711DF046-812A-EC43-BE97-2F108DAA29CD}"/>
              </a:ext>
            </a:extLst>
          </p:cNvPr>
          <p:cNvPicPr>
            <a:picLocks noChangeAspect="1"/>
          </p:cNvPicPr>
          <p:nvPr/>
        </p:nvPicPr>
        <p:blipFill>
          <a:blip r:embed="rId4"/>
          <a:stretch>
            <a:fillRect/>
          </a:stretch>
        </p:blipFill>
        <p:spPr>
          <a:xfrm>
            <a:off x="2270425" y="2216306"/>
            <a:ext cx="2159740" cy="2927194"/>
          </a:xfrm>
          <a:prstGeom prst="rect">
            <a:avLst/>
          </a:prstGeom>
        </p:spPr>
      </p:pic>
      <p:pic>
        <p:nvPicPr>
          <p:cNvPr id="4" name="Picture 3">
            <a:extLst>
              <a:ext uri="{FF2B5EF4-FFF2-40B4-BE49-F238E27FC236}">
                <a16:creationId xmlns:a16="http://schemas.microsoft.com/office/drawing/2014/main" id="{DE623894-7D04-FD41-A7BC-F15617609942}"/>
              </a:ext>
            </a:extLst>
          </p:cNvPr>
          <p:cNvPicPr>
            <a:picLocks noChangeAspect="1"/>
          </p:cNvPicPr>
          <p:nvPr/>
        </p:nvPicPr>
        <p:blipFill>
          <a:blip r:embed="rId5"/>
          <a:stretch>
            <a:fillRect/>
          </a:stretch>
        </p:blipFill>
        <p:spPr>
          <a:xfrm>
            <a:off x="4445005" y="2216306"/>
            <a:ext cx="2399340" cy="2927194"/>
          </a:xfrm>
          <a:prstGeom prst="rect">
            <a:avLst/>
          </a:prstGeom>
        </p:spPr>
      </p:pic>
      <p:pic>
        <p:nvPicPr>
          <p:cNvPr id="5" name="Picture 4">
            <a:extLst>
              <a:ext uri="{FF2B5EF4-FFF2-40B4-BE49-F238E27FC236}">
                <a16:creationId xmlns:a16="http://schemas.microsoft.com/office/drawing/2014/main" id="{737259AA-5A05-8042-A8E3-46DCFDB6A2CA}"/>
              </a:ext>
            </a:extLst>
          </p:cNvPr>
          <p:cNvPicPr>
            <a:picLocks noChangeAspect="1"/>
          </p:cNvPicPr>
          <p:nvPr/>
        </p:nvPicPr>
        <p:blipFill>
          <a:blip r:embed="rId6"/>
          <a:stretch>
            <a:fillRect/>
          </a:stretch>
        </p:blipFill>
        <p:spPr>
          <a:xfrm>
            <a:off x="6859185" y="2196190"/>
            <a:ext cx="2461219" cy="29473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827AC8-93F0-B943-9372-E86382B63C15}"/>
              </a:ext>
            </a:extLst>
          </p:cNvPr>
          <p:cNvPicPr>
            <a:picLocks noChangeAspect="1"/>
          </p:cNvPicPr>
          <p:nvPr/>
        </p:nvPicPr>
        <p:blipFill>
          <a:blip r:embed="rId2"/>
          <a:stretch>
            <a:fillRect/>
          </a:stretch>
        </p:blipFill>
        <p:spPr>
          <a:xfrm>
            <a:off x="482600" y="12700"/>
            <a:ext cx="8178800" cy="5118100"/>
          </a:xfrm>
          <a:prstGeom prst="rect">
            <a:avLst/>
          </a:prstGeom>
        </p:spPr>
      </p:pic>
    </p:spTree>
    <p:extLst>
      <p:ext uri="{BB962C8B-B14F-4D97-AF65-F5344CB8AC3E}">
        <p14:creationId xmlns:p14="http://schemas.microsoft.com/office/powerpoint/2010/main" val="725378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6D31-412B-1047-96C3-565619B0EE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CC0F58F-35EC-C647-8AF0-F3EE3A5E61E8}"/>
              </a:ext>
            </a:extLst>
          </p:cNvPr>
          <p:cNvSpPr>
            <a:spLocks noGrp="1"/>
          </p:cNvSpPr>
          <p:nvPr>
            <p:ph type="body" idx="1"/>
          </p:nvPr>
        </p:nvSpPr>
        <p:spPr/>
        <p:txBody>
          <a:bodyPr/>
          <a:lstStyle/>
          <a:p>
            <a:endParaRPr lang="en-US"/>
          </a:p>
        </p:txBody>
      </p:sp>
      <p:pic>
        <p:nvPicPr>
          <p:cNvPr id="5" name="Picture 4" descr="A picture containing person, man, indoor, cellphone&#10;&#10;Description automatically generated">
            <a:extLst>
              <a:ext uri="{FF2B5EF4-FFF2-40B4-BE49-F238E27FC236}">
                <a16:creationId xmlns:a16="http://schemas.microsoft.com/office/drawing/2014/main" id="{2579F8CA-D736-EF43-BEFF-C9387C4290E6}"/>
              </a:ext>
            </a:extLst>
          </p:cNvPr>
          <p:cNvPicPr>
            <a:picLocks noChangeAspect="1"/>
          </p:cNvPicPr>
          <p:nvPr/>
        </p:nvPicPr>
        <p:blipFill>
          <a:blip r:embed="rId3"/>
          <a:stretch>
            <a:fillRect/>
          </a:stretch>
        </p:blipFill>
        <p:spPr>
          <a:xfrm>
            <a:off x="0" y="2450"/>
            <a:ext cx="9144000" cy="5138600"/>
          </a:xfrm>
          <a:prstGeom prst="rect">
            <a:avLst/>
          </a:prstGeom>
        </p:spPr>
      </p:pic>
      <p:sp>
        <p:nvSpPr>
          <p:cNvPr id="6" name="Rectangle 5">
            <a:extLst>
              <a:ext uri="{FF2B5EF4-FFF2-40B4-BE49-F238E27FC236}">
                <a16:creationId xmlns:a16="http://schemas.microsoft.com/office/drawing/2014/main" id="{A68DF5D3-5A37-4147-A1CE-59A23C4863F1}"/>
              </a:ext>
            </a:extLst>
          </p:cNvPr>
          <p:cNvSpPr/>
          <p:nvPr/>
        </p:nvSpPr>
        <p:spPr>
          <a:xfrm>
            <a:off x="1954251" y="4835723"/>
            <a:ext cx="5235498" cy="307777"/>
          </a:xfrm>
          <a:prstGeom prst="rect">
            <a:avLst/>
          </a:prstGeom>
        </p:spPr>
        <p:txBody>
          <a:bodyPr wrap="squar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=3398</a:t>
            </a:r>
            <a:endParaRPr lang="en-US" dirty="0"/>
          </a:p>
        </p:txBody>
      </p:sp>
    </p:spTree>
    <p:extLst>
      <p:ext uri="{BB962C8B-B14F-4D97-AF65-F5344CB8AC3E}">
        <p14:creationId xmlns:p14="http://schemas.microsoft.com/office/powerpoint/2010/main" val="4258723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Interactive Fiction Games</a:t>
            </a:r>
            <a:endParaRPr/>
          </a:p>
        </p:txBody>
      </p:sp>
      <p:sp>
        <p:nvSpPr>
          <p:cNvPr id="92" name="Google Shape;92;p18"/>
          <p:cNvSpPr txBox="1">
            <a:spLocks noGrp="1"/>
          </p:cNvSpPr>
          <p:nvPr>
            <p:ph type="body" idx="1"/>
          </p:nvPr>
        </p:nvSpPr>
        <p:spPr>
          <a:xfrm>
            <a:off x="2936000" y="1152475"/>
            <a:ext cx="5896200" cy="3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The two essential components of interactive fiction are </a:t>
            </a:r>
            <a:endParaRPr/>
          </a:p>
          <a:p>
            <a:pPr marL="457200" lvl="0" indent="-342900" algn="l" rtl="0">
              <a:spcBef>
                <a:spcPts val="1600"/>
              </a:spcBef>
              <a:spcAft>
                <a:spcPts val="0"/>
              </a:spcAft>
              <a:buSzPts val="1800"/>
              <a:buChar char="●"/>
            </a:pPr>
            <a:r>
              <a:rPr lang="en"/>
              <a:t>The </a:t>
            </a:r>
            <a:r>
              <a:rPr lang="en" b="1"/>
              <a:t>parser, </a:t>
            </a:r>
            <a:r>
              <a:rPr lang="en"/>
              <a:t>which is the component that analyzes natural language input in an interactive fiction work. </a:t>
            </a:r>
            <a:endParaRPr/>
          </a:p>
          <a:p>
            <a:pPr marL="457200" lvl="0" indent="-342900" algn="l" rtl="0">
              <a:spcBef>
                <a:spcPts val="0"/>
              </a:spcBef>
              <a:spcAft>
                <a:spcPts val="0"/>
              </a:spcAft>
              <a:buSzPts val="1800"/>
              <a:buChar char="●"/>
            </a:pPr>
            <a:r>
              <a:rPr lang="en"/>
              <a:t>The </a:t>
            </a:r>
            <a:r>
              <a:rPr lang="en" b="1"/>
              <a:t>world model, </a:t>
            </a:r>
            <a:r>
              <a:rPr lang="en"/>
              <a:t>which is setting of an interactive fiction work.</a:t>
            </a:r>
            <a:endParaRPr/>
          </a:p>
        </p:txBody>
      </p:sp>
      <p:pic>
        <p:nvPicPr>
          <p:cNvPr id="93" name="Google Shape;93;p18"/>
          <p:cNvPicPr preferRelativeResize="0"/>
          <p:nvPr/>
        </p:nvPicPr>
        <p:blipFill>
          <a:blip r:embed="rId3">
            <a:alphaModFix/>
          </a:blip>
          <a:stretch>
            <a:fillRect/>
          </a:stretch>
        </p:blipFill>
        <p:spPr>
          <a:xfrm>
            <a:off x="281200" y="1009175"/>
            <a:ext cx="2618199" cy="3933402"/>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719</Words>
  <Application>Microsoft Macintosh PowerPoint</Application>
  <PresentationFormat>On-screen Show (16:9)</PresentationFormat>
  <Paragraphs>56</Paragraphs>
  <Slides>22</Slides>
  <Notes>20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Arial</vt:lpstr>
      <vt:lpstr>Simple Dark</vt:lpstr>
      <vt:lpstr>PowerPoint Presentation</vt:lpstr>
      <vt:lpstr>Text Adventure Games</vt:lpstr>
      <vt:lpstr>Paper Interactive Fiction</vt:lpstr>
      <vt:lpstr>PowerPoint Presentation</vt:lpstr>
      <vt:lpstr>Paper &amp; Pencil Interactive Fiction</vt:lpstr>
      <vt:lpstr>Computer Games Before Graphics</vt:lpstr>
      <vt:lpstr>PowerPoint Presentation</vt:lpstr>
      <vt:lpstr>PowerPoint Presentation</vt:lpstr>
      <vt:lpstr>Interactive Fiction Games</vt:lpstr>
      <vt:lpstr>Natural Language Understanding</vt:lpstr>
      <vt:lpstr>Natural Language Understanding </vt:lpstr>
      <vt:lpstr>Simulated World</vt:lpstr>
      <vt:lpstr>Locations</vt:lpstr>
      <vt:lpstr>PowerPoint Presentation</vt:lpstr>
      <vt:lpstr>Objects</vt:lpstr>
      <vt:lpstr>Verbs</vt:lpstr>
      <vt:lpstr>PowerPoint Presentation</vt:lpstr>
      <vt:lpstr>PowerPoint Presentation</vt:lpstr>
      <vt:lpstr>Puzzles</vt:lpstr>
      <vt:lpstr>PowerPoint Presentation</vt:lpstr>
      <vt:lpstr>Stories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Callison-Burch, Christopher</cp:lastModifiedBy>
  <cp:revision>54</cp:revision>
  <dcterms:modified xsi:type="dcterms:W3CDTF">2020-01-15T21:16:45Z</dcterms:modified>
</cp:coreProperties>
</file>